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8" r:id="rId2"/>
    <p:sldId id="262" r:id="rId3"/>
    <p:sldId id="335" r:id="rId4"/>
    <p:sldId id="277" r:id="rId5"/>
    <p:sldId id="365" r:id="rId6"/>
    <p:sldId id="369" r:id="rId7"/>
    <p:sldId id="370" r:id="rId8"/>
    <p:sldId id="266" r:id="rId9"/>
    <p:sldId id="317" r:id="rId10"/>
    <p:sldId id="268" r:id="rId11"/>
    <p:sldId id="364"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5220" autoAdjust="0"/>
  </p:normalViewPr>
  <p:slideViewPr>
    <p:cSldViewPr snapToGrid="0">
      <p:cViewPr varScale="1">
        <p:scale>
          <a:sx n="89" d="100"/>
          <a:sy n="89" d="100"/>
        </p:scale>
        <p:origin x="81" y="1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在对话系统中，对话行为识别和情感分类是两个相关任务，能够帮助进行识别说话者的意图。其中，对话行为能够展示说话者显式的意图，而情感能展现说话者隐式的意图 </a:t>
            </a:r>
            <a:r>
              <a:rPr lang="en-US" altLang="zh-CN" dirty="0">
                <a:effectLst/>
              </a:rPr>
              <a:t>[1]</a:t>
            </a:r>
            <a:r>
              <a:rPr lang="zh-CN" altLang="en-US" dirty="0"/>
              <a:t>。 </a:t>
            </a:r>
          </a:p>
          <a:p>
            <a:r>
              <a:rPr lang="zh-CN" altLang="en-US" dirty="0"/>
              <a:t>更具体的来说，对话行为识别和对话情感分类都可以看作是分类任务，目标是将对话中的每条语句标注上对应的</a:t>
            </a:r>
            <a:r>
              <a:rPr lang="en-US" altLang="zh-CN" dirty="0"/>
              <a:t>DA</a:t>
            </a:r>
            <a:r>
              <a:rPr lang="zh-CN" altLang="en-US" dirty="0"/>
              <a:t>标签和</a:t>
            </a:r>
            <a:r>
              <a:rPr lang="en-US" altLang="zh-CN" dirty="0"/>
              <a:t>SC</a:t>
            </a:r>
            <a:r>
              <a:rPr lang="zh-CN" altLang="en-US" dirty="0"/>
              <a:t>标签。 </a:t>
            </a:r>
          </a:p>
          <a:p>
            <a:r>
              <a:rPr lang="zh-CN" altLang="en-US" dirty="0"/>
              <a:t>直观上，有两个关键因素有助于对话行为识别和情感预测。一个是跨任务的相互交互信息</a:t>
            </a:r>
            <a:r>
              <a:rPr lang="en-US" altLang="zh-CN" dirty="0"/>
              <a:t>mutual interaction information</a:t>
            </a:r>
            <a:r>
              <a:rPr lang="zh-CN" altLang="en-US" dirty="0"/>
              <a:t>，另一个是对话中的上下文信息</a:t>
            </a:r>
            <a:r>
              <a:rPr lang="en-US" altLang="zh-CN" dirty="0"/>
              <a:t>context information</a:t>
            </a:r>
            <a:r>
              <a:rPr lang="zh-CN" altLang="en-US" dirty="0"/>
              <a:t>。</a:t>
            </a:r>
            <a:endParaRPr lang="en-US" altLang="zh-CN" dirty="0"/>
          </a:p>
          <a:p>
            <a:r>
              <a:rPr lang="zh-CN" altLang="en-US" dirty="0"/>
              <a:t>如图</a:t>
            </a:r>
            <a:r>
              <a:rPr lang="en-US" altLang="zh-CN" dirty="0"/>
              <a:t>3</a:t>
            </a:r>
            <a:r>
              <a:rPr lang="zh-CN" altLang="en-US" dirty="0"/>
              <a:t>所示，前人的联合建模工作中，</a:t>
            </a:r>
            <a:r>
              <a:rPr lang="en-US" altLang="zh-CN" dirty="0" err="1"/>
              <a:t>Cerisara</a:t>
            </a:r>
            <a:r>
              <a:rPr lang="zh-CN" altLang="en-US" dirty="0"/>
              <a:t>等人</a:t>
            </a:r>
            <a:r>
              <a:rPr lang="en-US" altLang="zh-CN" dirty="0"/>
              <a:t>[1]</a:t>
            </a:r>
            <a:r>
              <a:rPr lang="zh-CN" altLang="en-US" dirty="0"/>
              <a:t>专注于相互交互信息（图</a:t>
            </a:r>
            <a:r>
              <a:rPr lang="en-US" altLang="zh-CN" dirty="0"/>
              <a:t>3</a:t>
            </a:r>
            <a:r>
              <a:rPr lang="zh-CN" altLang="en-US" dirty="0"/>
              <a:t>左），</a:t>
            </a:r>
            <a:r>
              <a:rPr lang="en-US" altLang="zh-CN" dirty="0"/>
              <a:t>Kim</a:t>
            </a:r>
            <a:r>
              <a:rPr lang="zh-CN" altLang="en-US" dirty="0"/>
              <a:t>等人</a:t>
            </a:r>
            <a:r>
              <a:rPr lang="en-US" altLang="zh-CN" dirty="0"/>
              <a:t>[2]</a:t>
            </a:r>
            <a:r>
              <a:rPr lang="zh-CN" altLang="en-US" dirty="0"/>
              <a:t>专注于对话历史信息（图</a:t>
            </a:r>
            <a:r>
              <a:rPr lang="en-US" altLang="zh-CN" dirty="0"/>
              <a:t>3</a:t>
            </a:r>
            <a:r>
              <a:rPr lang="zh-CN" altLang="en-US" dirty="0"/>
              <a:t>右）。最近，</a:t>
            </a:r>
            <a:r>
              <a:rPr lang="en-US" altLang="zh-CN" dirty="0"/>
              <a:t>Qin</a:t>
            </a:r>
            <a:r>
              <a:rPr lang="zh-CN" altLang="en-US" dirty="0"/>
              <a:t>等人</a:t>
            </a:r>
            <a:r>
              <a:rPr lang="en-US" altLang="zh-CN" dirty="0"/>
              <a:t>[3]</a:t>
            </a:r>
            <a:r>
              <a:rPr lang="zh-CN" altLang="en-US" dirty="0"/>
              <a:t>提出</a:t>
            </a:r>
            <a:r>
              <a:rPr lang="en-US" altLang="zh-CN" dirty="0"/>
              <a:t>DCR-Net</a:t>
            </a:r>
            <a:r>
              <a:rPr lang="zh-CN" altLang="en-US" dirty="0"/>
              <a:t>模型，虽然取得了较好效果，但是该模型却是以一种</a:t>
            </a:r>
            <a:r>
              <a:rPr lang="en-US" altLang="zh-CN" dirty="0"/>
              <a:t>pipeline</a:t>
            </a:r>
            <a:r>
              <a:rPr lang="zh-CN" altLang="en-US" dirty="0"/>
              <a:t>的方式来获取两种信息：在</a:t>
            </a:r>
            <a:r>
              <a:rPr lang="en-US" altLang="zh-CN" dirty="0"/>
              <a:t>Encoder</a:t>
            </a:r>
            <a:r>
              <a:rPr lang="zh-CN" altLang="en-US" dirty="0"/>
              <a:t>端获取对话历史信息，在</a:t>
            </a:r>
            <a:r>
              <a:rPr lang="en-US" altLang="zh-CN" dirty="0"/>
              <a:t>relation layer</a:t>
            </a:r>
            <a:r>
              <a:rPr lang="zh-CN" altLang="en-US" dirty="0"/>
              <a:t>端获取交互信息。但是我们认为，该类流水线式的模型存在一个问题： </a:t>
            </a:r>
            <a:r>
              <a:rPr lang="zh-CN" altLang="en-US" b="1" dirty="0"/>
              <a:t>两种信息是单独建模的。</a:t>
            </a:r>
            <a:endParaRPr lang="zh-CN" altLang="en-US" dirty="0"/>
          </a:p>
          <a:p>
            <a:r>
              <a:rPr lang="zh-CN" altLang="en-US" dirty="0"/>
              <a:t>所以接下来的问题是： </a:t>
            </a:r>
            <a:r>
              <a:rPr lang="zh-CN" altLang="en-US" b="1" dirty="0"/>
              <a:t>我们是否可以在一个统一的框架中同时对相互交互信息和上下文信息建模，来将它们完全整合呢？</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3</a:t>
            </a:fld>
            <a:endParaRPr lang="zh-CN" altLang="en-US"/>
          </a:p>
        </p:txBody>
      </p:sp>
    </p:spTree>
    <p:extLst>
      <p:ext uri="{BB962C8B-B14F-4D97-AF65-F5344CB8AC3E}">
        <p14:creationId xmlns:p14="http://schemas.microsoft.com/office/powerpoint/2010/main" val="90158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effectLst/>
              </a:rPr>
              <a:t>如图所示，这是模型的整体框架。由三部分组成，第一部分为分层对话者感知编码器；第二部分为核心模块</a:t>
            </a:r>
            <a:r>
              <a:rPr lang="en-US" altLang="zh-CN" dirty="0">
                <a:effectLst/>
              </a:rPr>
              <a:t>——</a:t>
            </a:r>
            <a:r>
              <a:rPr lang="zh-CN" altLang="en-US" dirty="0">
                <a:effectLst/>
              </a:rPr>
              <a:t>协同图交互层；第三部分为解码器部分。将在以下部分中作详细介绍。</a:t>
            </a:r>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4</a:t>
            </a:fld>
            <a:endParaRPr lang="zh-CN" altLang="en-US"/>
          </a:p>
        </p:txBody>
      </p:sp>
    </p:spTree>
    <p:extLst>
      <p:ext uri="{BB962C8B-B14F-4D97-AF65-F5344CB8AC3E}">
        <p14:creationId xmlns:p14="http://schemas.microsoft.com/office/powerpoint/2010/main" val="128629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5</a:t>
            </a:fld>
            <a:endParaRPr lang="zh-CN" altLang="en-US"/>
          </a:p>
        </p:txBody>
      </p:sp>
    </p:spTree>
    <p:extLst>
      <p:ext uri="{BB962C8B-B14F-4D97-AF65-F5344CB8AC3E}">
        <p14:creationId xmlns:p14="http://schemas.microsoft.com/office/powerpoint/2010/main" val="215545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首先，由公式</a:t>
            </a:r>
            <a:r>
              <a:rPr lang="en-US" altLang="zh-CN" dirty="0"/>
              <a:t>3</a:t>
            </a:r>
            <a:r>
              <a:rPr lang="zh-CN" altLang="en-US" dirty="0"/>
              <a:t>计算出</a:t>
            </a:r>
            <a:r>
              <a:rPr lang="en-US" altLang="zh-CN" dirty="0"/>
              <a:t>hi</a:t>
            </a:r>
            <a:r>
              <a:rPr lang="zh-CN" altLang="en-US" dirty="0"/>
              <a:t>邻接节点</a:t>
            </a:r>
            <a:r>
              <a:rPr lang="en-US" altLang="zh-CN" dirty="0" err="1"/>
              <a:t>hj</a:t>
            </a:r>
            <a:r>
              <a:rPr lang="zh-CN" altLang="en-US" dirty="0"/>
              <a:t>的重要性，然后通过公式</a:t>
            </a:r>
            <a:r>
              <a:rPr lang="en-US" altLang="zh-CN" dirty="0"/>
              <a:t>2</a:t>
            </a:r>
            <a:r>
              <a:rPr lang="zh-CN" altLang="en-US" dirty="0"/>
              <a:t>获取</a:t>
            </a:r>
            <a:r>
              <a:rPr lang="en-US" altLang="zh-CN" dirty="0"/>
              <a:t>attention</a:t>
            </a:r>
            <a:r>
              <a:rPr lang="zh-CN" altLang="en-US" dirty="0"/>
              <a:t>分数，最后使用求和的方式得到节点更新后的表示。这里我们还引入了多头注意力机制。 </a:t>
            </a:r>
          </a:p>
        </p:txBody>
      </p:sp>
      <p:sp>
        <p:nvSpPr>
          <p:cNvPr id="4" name="灯片编号占位符 3"/>
          <p:cNvSpPr>
            <a:spLocks noGrp="1"/>
          </p:cNvSpPr>
          <p:nvPr>
            <p:ph type="sldNum" sz="quarter" idx="5"/>
          </p:nvPr>
        </p:nvSpPr>
        <p:spPr/>
        <p:txBody>
          <a:bodyPr/>
          <a:lstStyle/>
          <a:p>
            <a:fld id="{01FDA67F-B4CA-4472-A62D-C6C405E22629}" type="slidenum">
              <a:rPr lang="zh-CN" altLang="en-US" smtClean="0"/>
              <a:t>6</a:t>
            </a:fld>
            <a:endParaRPr lang="zh-CN" altLang="en-US"/>
          </a:p>
        </p:txBody>
      </p:sp>
    </p:spTree>
    <p:extLst>
      <p:ext uri="{BB962C8B-B14F-4D97-AF65-F5344CB8AC3E}">
        <p14:creationId xmlns:p14="http://schemas.microsoft.com/office/powerpoint/2010/main" val="931093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首先，由公式</a:t>
            </a:r>
            <a:r>
              <a:rPr lang="en-US" altLang="zh-CN" dirty="0"/>
              <a:t>3</a:t>
            </a:r>
            <a:r>
              <a:rPr lang="zh-CN" altLang="en-US" dirty="0"/>
              <a:t>计算出</a:t>
            </a:r>
            <a:r>
              <a:rPr lang="en-US" altLang="zh-CN" dirty="0"/>
              <a:t>hi</a:t>
            </a:r>
            <a:r>
              <a:rPr lang="zh-CN" altLang="en-US" dirty="0"/>
              <a:t>邻接节点</a:t>
            </a:r>
            <a:r>
              <a:rPr lang="en-US" altLang="zh-CN" dirty="0" err="1"/>
              <a:t>hj</a:t>
            </a:r>
            <a:r>
              <a:rPr lang="zh-CN" altLang="en-US" dirty="0"/>
              <a:t>的重要性，然后通过公式</a:t>
            </a:r>
            <a:r>
              <a:rPr lang="en-US" altLang="zh-CN" dirty="0"/>
              <a:t>2</a:t>
            </a:r>
            <a:r>
              <a:rPr lang="zh-CN" altLang="en-US" dirty="0"/>
              <a:t>获取</a:t>
            </a:r>
            <a:r>
              <a:rPr lang="en-US" altLang="zh-CN" dirty="0"/>
              <a:t>attention</a:t>
            </a:r>
            <a:r>
              <a:rPr lang="zh-CN" altLang="en-US" dirty="0"/>
              <a:t>分数，最后使用求和的方式得到节点更新后的表示。这里我们还引入了多头注意力机制。 </a:t>
            </a:r>
          </a:p>
        </p:txBody>
      </p:sp>
      <p:sp>
        <p:nvSpPr>
          <p:cNvPr id="4" name="灯片编号占位符 3"/>
          <p:cNvSpPr>
            <a:spLocks noGrp="1"/>
          </p:cNvSpPr>
          <p:nvPr>
            <p:ph type="sldNum" sz="quarter" idx="5"/>
          </p:nvPr>
        </p:nvSpPr>
        <p:spPr/>
        <p:txBody>
          <a:bodyPr/>
          <a:lstStyle/>
          <a:p>
            <a:fld id="{01FDA67F-B4CA-4472-A62D-C6C405E22629}" type="slidenum">
              <a:rPr lang="zh-CN" altLang="en-US" smtClean="0"/>
              <a:t>7</a:t>
            </a:fld>
            <a:endParaRPr lang="zh-CN" altLang="en-US"/>
          </a:p>
        </p:txBody>
      </p:sp>
    </p:spTree>
    <p:extLst>
      <p:ext uri="{BB962C8B-B14F-4D97-AF65-F5344CB8AC3E}">
        <p14:creationId xmlns:p14="http://schemas.microsoft.com/office/powerpoint/2010/main" val="193308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8</a:t>
            </a:fld>
            <a:endParaRPr lang="zh-CN" altLang="en-US"/>
          </a:p>
        </p:txBody>
      </p:sp>
    </p:spTree>
    <p:extLst>
      <p:ext uri="{BB962C8B-B14F-4D97-AF65-F5344CB8AC3E}">
        <p14:creationId xmlns:p14="http://schemas.microsoft.com/office/powerpoint/2010/main" val="35820600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377"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1"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32"/>
            <a:ext cx="1930064" cy="646331"/>
          </a:xfrm>
          <a:prstGeom prst="rect">
            <a:avLst/>
          </a:prstGeom>
        </p:spPr>
        <p:txBody>
          <a:bodyPr wrap="square">
            <a:spAutoFit/>
          </a:bodyPr>
          <a:lstStyle/>
          <a:p>
            <a:r>
              <a:rPr lang="en-US" altLang="zh-CN" sz="1800" dirty="0">
                <a:solidFill>
                  <a:schemeClr val="bg1">
                    <a:lumMod val="85000"/>
                  </a:schemeClr>
                </a:solidFill>
                <a:latin typeface="Bahnschrift Condensed" panose="020B0502040204020203" pitchFamily="34" charset="0"/>
              </a:rPr>
              <a:t>Advanced Technique of Artificial  Intelligence</a:t>
            </a:r>
            <a:endParaRPr lang="zh-CN" altLang="en-US" sz="1800"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8"/>
            <a:ext cx="10515600" cy="4859989"/>
          </a:xfrm>
        </p:spPr>
        <p:txBody>
          <a:bodyPr/>
          <a:lstStyle>
            <a:lvl1pPr marL="358766"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6"/>
            <a:ext cx="12204000" cy="603327"/>
          </a:xfrm>
          <a:prstGeom prst="rect">
            <a:avLst/>
          </a:prstGeom>
        </p:spPr>
      </p:pic>
      <p:grpSp>
        <p:nvGrpSpPr>
          <p:cNvPr id="9" name="组合 8"/>
          <p:cNvGrpSpPr/>
          <p:nvPr userDrawn="1"/>
        </p:nvGrpSpPr>
        <p:grpSpPr>
          <a:xfrm>
            <a:off x="2" y="3"/>
            <a:ext cx="12291087" cy="608944"/>
            <a:chOff x="0" y="0"/>
            <a:chExt cx="12291086"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5" y="2"/>
            <a:ext cx="11725483" cy="608944"/>
            <a:chOff x="565604" y="0"/>
            <a:chExt cx="11725482"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5"/>
            <a:ext cx="10515600" cy="5121247"/>
          </a:xfrm>
          <a:prstGeom prst="rect">
            <a:avLst/>
          </a:prstGeom>
        </p:spPr>
        <p:txBody>
          <a:bodyPr vert="horz" lIns="91440" tIns="45720" rIns="91440" bIns="45720" rtlCol="0">
            <a:normAutofit/>
          </a:bodyPr>
          <a:lstStyle/>
          <a:p>
            <a:pPr marL="358766" lvl="0" indent="-457189" algn="l" defTabSz="914377"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2021/2/28</a:t>
            </a:fld>
            <a:endParaRPr lang="zh-CN" altLang="en-US"/>
          </a:p>
        </p:txBody>
      </p:sp>
      <p:sp>
        <p:nvSpPr>
          <p:cNvPr id="5" name="页脚占位符 4"/>
          <p:cNvSpPr>
            <a:spLocks noGrp="1"/>
          </p:cNvSpPr>
          <p:nvPr>
            <p:ph type="ftr" sz="quarter" idx="3"/>
          </p:nvPr>
        </p:nvSpPr>
        <p:spPr>
          <a:xfrm>
            <a:off x="4038600" y="64325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2" y="3"/>
            <a:ext cx="12291087" cy="608944"/>
            <a:chOff x="0" y="0"/>
            <a:chExt cx="12291086"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9" y="178331"/>
              <a:ext cx="1346727"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15" indent="-514338" algn="l" defTabSz="914377" rtl="0" eaLnBrk="1" latinLnBrk="0" hangingPunct="1">
        <a:lnSpc>
          <a:spcPct val="90000"/>
        </a:lnSpc>
        <a:spcBef>
          <a:spcPts val="1000"/>
        </a:spcBef>
        <a:buSzPct val="75000"/>
        <a:buFont typeface="Wingdings" panose="05000000000000000000" pitchFamily="2" charset="2"/>
        <a:buChar char="p"/>
        <a:defRPr lang="zh-CN" altLang="en-US" sz="2600" b="1" kern="100" spc="51"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783" indent="-228594" algn="l" defTabSz="914377"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2971" indent="-228594" algn="l" defTabSz="914377"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349"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microsoft.com/office/2007/relationships/hdphoto" Target="../media/hdphoto1.wdp"/><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1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4112"/>
            <a:ext cx="12204000" cy="977388"/>
            <a:chOff x="0" y="-4113"/>
            <a:chExt cx="12204000" cy="977387"/>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37278"/>
              <a:ext cx="2573867"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6" y="73272"/>
              <a:ext cx="3403734" cy="898493"/>
            </a:xfrm>
            <a:prstGeom prst="rect">
              <a:avLst/>
            </a:prstGeom>
          </p:spPr>
        </p:pic>
        <p:sp>
          <p:nvSpPr>
            <p:cNvPr id="9" name="矩形 8"/>
            <p:cNvSpPr/>
            <p:nvPr/>
          </p:nvSpPr>
          <p:spPr>
            <a:xfrm>
              <a:off x="1004107" y="75895"/>
              <a:ext cx="250141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411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6213" y="1253635"/>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rgbClr val="1F4E79"/>
              </a:solidFill>
            </a:endParaRPr>
          </a:p>
          <a:p>
            <a:pPr algn="ctr"/>
            <a:endParaRPr lang="en-US" altLang="zh-CN" dirty="0">
              <a:solidFill>
                <a:srgbClr val="1F4E79"/>
              </a:solidFill>
            </a:endParaRPr>
          </a:p>
          <a:p>
            <a:pPr algn="ctr"/>
            <a:r>
              <a:rPr lang="en-US" altLang="zh-CN" b="1" dirty="0" err="1">
                <a:solidFill>
                  <a:srgbClr val="1F4E79"/>
                </a:solidFill>
              </a:rPr>
              <a:t>Qingbao</a:t>
            </a:r>
            <a:r>
              <a:rPr lang="en-US" altLang="zh-CN" b="1" dirty="0">
                <a:solidFill>
                  <a:srgbClr val="1F4E79"/>
                </a:solidFill>
              </a:rPr>
              <a:t> Huang,</a:t>
            </a:r>
            <a:r>
              <a:rPr lang="en-US" altLang="zh-CN" b="1" baseline="30000" dirty="0">
                <a:solidFill>
                  <a:srgbClr val="1F4E79"/>
                </a:solidFill>
              </a:rPr>
              <a:t>1,2</a:t>
            </a:r>
            <a:r>
              <a:rPr lang="en-US" altLang="zh-CN" b="1" dirty="0">
                <a:solidFill>
                  <a:srgbClr val="1F4E79"/>
                </a:solidFill>
              </a:rPr>
              <a:t>Linzhang Mo,</a:t>
            </a:r>
            <a:r>
              <a:rPr lang="en-US" altLang="zh-CN" b="1" baseline="30000" dirty="0">
                <a:solidFill>
                  <a:srgbClr val="1F4E79"/>
                </a:solidFill>
              </a:rPr>
              <a:t>2</a:t>
            </a:r>
            <a:r>
              <a:rPr lang="en-US" altLang="zh-CN" b="1" dirty="0">
                <a:solidFill>
                  <a:srgbClr val="1F4E79"/>
                </a:solidFill>
              </a:rPr>
              <a:t>Pijian Li,</a:t>
            </a:r>
            <a:r>
              <a:rPr lang="en-US" altLang="zh-CN" b="1" baseline="30000" dirty="0">
                <a:solidFill>
                  <a:srgbClr val="1F4E79"/>
                </a:solidFill>
              </a:rPr>
              <a:t>2</a:t>
            </a:r>
            <a:r>
              <a:rPr lang="en-US" altLang="zh-CN" b="1" dirty="0">
                <a:solidFill>
                  <a:srgbClr val="1F4E79"/>
                </a:solidFill>
              </a:rPr>
              <a:t>Yi Cai,</a:t>
            </a:r>
            <a:r>
              <a:rPr lang="en-US" altLang="zh-CN" b="1" baseline="30000" dirty="0">
                <a:solidFill>
                  <a:srgbClr val="1F4E79"/>
                </a:solidFill>
              </a:rPr>
              <a:t>1,3∗</a:t>
            </a:r>
          </a:p>
          <a:p>
            <a:pPr algn="ctr"/>
            <a:r>
              <a:rPr lang="en-US" altLang="zh-CN" b="1" dirty="0" err="1">
                <a:solidFill>
                  <a:srgbClr val="1F4E79"/>
                </a:solidFill>
              </a:rPr>
              <a:t>Qingguang</a:t>
            </a:r>
            <a:r>
              <a:rPr lang="en-US" altLang="zh-CN" b="1" dirty="0">
                <a:solidFill>
                  <a:srgbClr val="1F4E79"/>
                </a:solidFill>
              </a:rPr>
              <a:t> Liu,</a:t>
            </a:r>
            <a:r>
              <a:rPr lang="en-US" altLang="zh-CN" b="1" baseline="30000" dirty="0">
                <a:solidFill>
                  <a:srgbClr val="1F4E79"/>
                </a:solidFill>
              </a:rPr>
              <a:t>2</a:t>
            </a:r>
            <a:r>
              <a:rPr lang="en-US" altLang="zh-CN" b="1" dirty="0">
                <a:solidFill>
                  <a:srgbClr val="1F4E79"/>
                </a:solidFill>
              </a:rPr>
              <a:t>Jielong Wei,</a:t>
            </a:r>
            <a:r>
              <a:rPr lang="en-US" altLang="zh-CN" b="1" baseline="30000" dirty="0">
                <a:solidFill>
                  <a:srgbClr val="1F4E79"/>
                </a:solidFill>
              </a:rPr>
              <a:t>2</a:t>
            </a:r>
            <a:r>
              <a:rPr lang="en-US" altLang="zh-CN" b="1" dirty="0">
                <a:solidFill>
                  <a:srgbClr val="1F4E79"/>
                </a:solidFill>
              </a:rPr>
              <a:t>Qing Li,</a:t>
            </a:r>
            <a:r>
              <a:rPr lang="en-US" altLang="zh-CN" b="1" baseline="30000" dirty="0">
                <a:solidFill>
                  <a:srgbClr val="1F4E79"/>
                </a:solidFill>
              </a:rPr>
              <a:t>4</a:t>
            </a:r>
            <a:r>
              <a:rPr lang="en-US" altLang="zh-CN" b="1" dirty="0">
                <a:solidFill>
                  <a:srgbClr val="1F4E79"/>
                </a:solidFill>
              </a:rPr>
              <a:t>Ho-fung Leung</a:t>
            </a:r>
            <a:r>
              <a:rPr lang="en-US" altLang="zh-CN" b="1" baseline="30000" dirty="0">
                <a:solidFill>
                  <a:srgbClr val="1F4E79"/>
                </a:solidFill>
              </a:rPr>
              <a:t>5</a:t>
            </a:r>
          </a:p>
          <a:p>
            <a:pPr algn="ctr"/>
            <a:r>
              <a:rPr lang="en-US" altLang="zh-CN" sz="1400" baseline="30000" dirty="0">
                <a:solidFill>
                  <a:srgbClr val="1F4E79"/>
                </a:solidFill>
              </a:rPr>
              <a:t>1</a:t>
            </a:r>
            <a:r>
              <a:rPr lang="en-US" altLang="zh-CN" sz="1400" dirty="0">
                <a:solidFill>
                  <a:srgbClr val="1F4E79"/>
                </a:solidFill>
              </a:rPr>
              <a:t>School of Software Engineering, South China University of Technology, Guangzhou, China</a:t>
            </a:r>
          </a:p>
          <a:p>
            <a:pPr algn="ctr"/>
            <a:r>
              <a:rPr lang="en-US" altLang="zh-CN" sz="1400" baseline="30000" dirty="0">
                <a:solidFill>
                  <a:srgbClr val="1F4E79"/>
                </a:solidFill>
              </a:rPr>
              <a:t>2</a:t>
            </a:r>
            <a:r>
              <a:rPr lang="en-US" altLang="zh-CN" sz="1400" dirty="0">
                <a:solidFill>
                  <a:srgbClr val="1F4E79"/>
                </a:solidFill>
              </a:rPr>
              <a:t>School of Electrical Engineering, Guangxi University, Nanning, China</a:t>
            </a:r>
          </a:p>
          <a:p>
            <a:pPr algn="ctr"/>
            <a:r>
              <a:rPr lang="en-US" altLang="zh-CN" sz="1400" baseline="30000" dirty="0">
                <a:solidFill>
                  <a:srgbClr val="1F4E79"/>
                </a:solidFill>
              </a:rPr>
              <a:t>3</a:t>
            </a:r>
            <a:r>
              <a:rPr lang="en-US" altLang="zh-CN" sz="1400" dirty="0">
                <a:solidFill>
                  <a:srgbClr val="1F4E79"/>
                </a:solidFill>
              </a:rPr>
              <a:t>Key Laboratory of Big Data and Intelligent Robot (SCUT), MOE of China</a:t>
            </a:r>
          </a:p>
          <a:p>
            <a:pPr algn="ctr"/>
            <a:r>
              <a:rPr lang="en-US" altLang="zh-CN" sz="1400" baseline="30000" dirty="0">
                <a:solidFill>
                  <a:srgbClr val="1F4E79"/>
                </a:solidFill>
              </a:rPr>
              <a:t>4</a:t>
            </a:r>
            <a:r>
              <a:rPr lang="en-US" altLang="zh-CN" sz="1400" dirty="0">
                <a:solidFill>
                  <a:srgbClr val="1F4E79"/>
                </a:solidFill>
              </a:rPr>
              <a:t>Department of Computing, The Hong Kong Polytechnic University, Hong Kong, China</a:t>
            </a:r>
          </a:p>
          <a:p>
            <a:pPr algn="ctr"/>
            <a:r>
              <a:rPr lang="en-US" altLang="zh-CN" sz="1400" baseline="30000" dirty="0">
                <a:solidFill>
                  <a:srgbClr val="1F4E79"/>
                </a:solidFill>
              </a:rPr>
              <a:t>5</a:t>
            </a:r>
            <a:r>
              <a:rPr lang="en-US" altLang="zh-CN" sz="1400" dirty="0">
                <a:solidFill>
                  <a:srgbClr val="1F4E79"/>
                </a:solidFill>
              </a:rPr>
              <a:t>Department of Computer Science and Engineering, The Chinese University of Hong Kong, Hong Kong, China</a:t>
            </a:r>
          </a:p>
          <a:p>
            <a:pPr algn="ctr"/>
            <a:r>
              <a:rPr lang="en-US" altLang="zh-CN" sz="1400" dirty="0">
                <a:solidFill>
                  <a:srgbClr val="1F4E79"/>
                </a:solidFill>
              </a:rPr>
              <a:t>qbhuang@gxu.edu.cn, 1912302009@st.gxu.edu.cn, ycai@scut.edu.cn</a:t>
            </a:r>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1</a:t>
            </a:fld>
            <a:endParaRPr lang="zh-CN" altLang="en-US" dirty="0"/>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7189684" y="5894742"/>
            <a:ext cx="3049233" cy="461665"/>
          </a:xfrm>
          <a:prstGeom prst="rect">
            <a:avLst/>
          </a:prstGeom>
          <a:noFill/>
        </p:spPr>
        <p:txBody>
          <a:bodyPr wrap="none" rtlCol="0">
            <a:spAutoFit/>
          </a:bodyPr>
          <a:lstStyle/>
          <a:p>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Reported by </a:t>
            </a:r>
            <a:r>
              <a:rPr lang="en-US" altLang="zh-CN" sz="2400" b="1" dirty="0" err="1">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Sijin</a:t>
            </a:r>
            <a:r>
              <a:rPr lang="en-US" altLang="zh-CN" sz="24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 Liu</a:t>
            </a:r>
          </a:p>
        </p:txBody>
      </p:sp>
      <p:sp>
        <p:nvSpPr>
          <p:cNvPr id="5" name="文本框 4"/>
          <p:cNvSpPr txBox="1"/>
          <p:nvPr/>
        </p:nvSpPr>
        <p:spPr>
          <a:xfrm>
            <a:off x="453254" y="1585802"/>
            <a:ext cx="10856458" cy="1077218"/>
          </a:xfrm>
          <a:prstGeom prst="rect">
            <a:avLst/>
          </a:prstGeom>
          <a:noFill/>
        </p:spPr>
        <p:txBody>
          <a:bodyPr wrap="square" rtlCol="0">
            <a:spAutoFit/>
            <a:scene3d>
              <a:camera prst="orthographicFront"/>
              <a:lightRig rig="threePt" dir="t"/>
            </a:scene3d>
          </a:bodyPr>
          <a:lstStyle/>
          <a:p>
            <a:pPr algn="ctr"/>
            <a:r>
              <a:rPr lang="en-US" altLang="zh-CN" sz="32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Story Ending Generation with Multi-Level Graph Convolutional Networks over Dependency Trees</a:t>
            </a:r>
          </a:p>
        </p:txBody>
      </p:sp>
      <p:sp>
        <p:nvSpPr>
          <p:cNvPr id="3" name="文本框 2"/>
          <p:cNvSpPr txBox="1"/>
          <p:nvPr/>
        </p:nvSpPr>
        <p:spPr>
          <a:xfrm>
            <a:off x="4781377" y="5019381"/>
            <a:ext cx="2629246"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charset="-122"/>
                <a:ea typeface="黑体" panose="02010609060101010101" charset="-122"/>
              </a:rPr>
              <a:t>2021.2.28  •  ChongQing</a:t>
            </a:r>
            <a:r>
              <a:rPr lang="en-US" altLang="zh-CN" dirty="0"/>
              <a:t> </a:t>
            </a:r>
          </a:p>
        </p:txBody>
      </p:sp>
      <p:sp>
        <p:nvSpPr>
          <p:cNvPr id="22" name="文本框 21">
            <a:extLst>
              <a:ext uri="{FF2B5EF4-FFF2-40B4-BE49-F238E27FC236}">
                <a16:creationId xmlns:a16="http://schemas.microsoft.com/office/drawing/2014/main" id="{4AC2A60F-3DCB-4F97-8FCB-85ECB3904C9B}"/>
              </a:ext>
            </a:extLst>
          </p:cNvPr>
          <p:cNvSpPr txBox="1"/>
          <p:nvPr/>
        </p:nvSpPr>
        <p:spPr>
          <a:xfrm>
            <a:off x="10041740" y="4930041"/>
            <a:ext cx="1431802" cy="338554"/>
          </a:xfrm>
          <a:prstGeom prst="rect">
            <a:avLst/>
          </a:prstGeom>
          <a:noFill/>
        </p:spPr>
        <p:txBody>
          <a:bodyPr wrap="none" rtlCol="0">
            <a:spAutoFit/>
          </a:bodyPr>
          <a:lstStyle/>
          <a:p>
            <a:r>
              <a:rPr lang="en-US" altLang="zh-CN" sz="1600" b="1" dirty="0">
                <a:solidFill>
                  <a:srgbClr val="1F4E79"/>
                </a:solidFill>
                <a:latin typeface="黑体" panose="02010609060101010101" charset="-122"/>
                <a:ea typeface="黑体" panose="02010609060101010101" charset="-122"/>
              </a:rPr>
              <a:t>——AAAI2021</a:t>
            </a:r>
            <a:endParaRPr lang="en-US" altLang="zh-CN" dirty="0">
              <a:solidFill>
                <a:srgbClr val="1F4E79"/>
              </a:solidFill>
            </a:endParaRPr>
          </a:p>
        </p:txBody>
      </p:sp>
      <p:sp>
        <p:nvSpPr>
          <p:cNvPr id="25" name="文本框 24">
            <a:extLst>
              <a:ext uri="{FF2B5EF4-FFF2-40B4-BE49-F238E27FC236}">
                <a16:creationId xmlns:a16="http://schemas.microsoft.com/office/drawing/2014/main" id="{CE8B6018-A215-4AEC-B8BC-2869ADAA34AE}"/>
              </a:ext>
            </a:extLst>
          </p:cNvPr>
          <p:cNvSpPr txBox="1"/>
          <p:nvPr/>
        </p:nvSpPr>
        <p:spPr>
          <a:xfrm>
            <a:off x="2973096" y="5453261"/>
            <a:ext cx="6147994" cy="307777"/>
          </a:xfrm>
          <a:prstGeom prst="rect">
            <a:avLst/>
          </a:prstGeom>
          <a:noFill/>
        </p:spPr>
        <p:txBody>
          <a:bodyPr wrap="square">
            <a:spAutoFit/>
          </a:bodyPr>
          <a:lstStyle/>
          <a:p>
            <a:pPr algn="ctr"/>
            <a:r>
              <a:rPr lang="en-US" altLang="zh-CN" sz="1400" dirty="0">
                <a:solidFill>
                  <a:srgbClr val="1F4E79"/>
                </a:solidFill>
              </a:rPr>
              <a:t>Code:</a:t>
            </a:r>
            <a:r>
              <a:rPr lang="zh-CN" altLang="en-US" sz="1400" dirty="0">
                <a:solidFill>
                  <a:srgbClr val="1F4E79"/>
                </a:solidFill>
              </a:rPr>
              <a:t>https://github.com/VISLANG-Lab/MLGCN-DP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86405"/>
            <a:ext cx="10515600" cy="482947"/>
          </a:xfrm>
        </p:spPr>
        <p:txBody>
          <a:bodyPr/>
          <a:lstStyle/>
          <a:p>
            <a:r>
              <a:rPr lang="en-US" altLang="zh-CN" sz="3600" dirty="0">
                <a:solidFill>
                  <a:schemeClr val="accent1">
                    <a:lumMod val="50000"/>
                  </a:schemeClr>
                </a:solidFill>
                <a:latin typeface="Times New Roman" panose="02020603050405020304" pitchFamily="18" charset="0"/>
              </a:rPr>
              <a:t>Summary</a:t>
            </a:r>
          </a:p>
        </p:txBody>
      </p:sp>
      <p:sp>
        <p:nvSpPr>
          <p:cNvPr id="4" name="文本框 3"/>
          <p:cNvSpPr txBox="1"/>
          <p:nvPr/>
        </p:nvSpPr>
        <p:spPr>
          <a:xfrm>
            <a:off x="696897" y="2197547"/>
            <a:ext cx="10798206" cy="3280706"/>
          </a:xfrm>
          <a:prstGeom prst="rect">
            <a:avLst/>
          </a:prstGeom>
          <a:noFill/>
        </p:spPr>
        <p:txBody>
          <a:bodyPr wrap="square" rtlCol="0">
            <a:spAutoFit/>
          </a:bodyPr>
          <a:lstStyle/>
          <a:p>
            <a:pPr indent="457200" algn="just">
              <a:lnSpc>
                <a:spcPct val="125000"/>
              </a:lnSpc>
            </a:pPr>
            <a:r>
              <a:rPr lang="en-US" altLang="zh-CN" sz="2400"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To improve the coherence and rationality of generated endings of SEG task, we devise a multi-layer GCN model over dependency trees to enhance the ability of capturing logic relations and causal clues hidden in the whole story context. We parse dependency relations of the input sentences to aid the GCNs for grasping implicitly context information and relations of intra- and inter-sentence. Experiments show that our model achieves the comparable performance with the state-of-the-art models. We shall explore the explicit reasoning and interpretability on SEG in the future.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6688" y="3074671"/>
            <a:ext cx="4278631" cy="923330"/>
          </a:xfrm>
          <a:prstGeom prst="rect">
            <a:avLst/>
          </a:prstGeom>
          <a:noFill/>
        </p:spPr>
        <p:txBody>
          <a:bodyPr wrap="square" rtlCol="0">
            <a:spAutoFit/>
          </a:bodyPr>
          <a:lstStyle/>
          <a:p>
            <a:r>
              <a:rPr lang="en-US" altLang="zh-CN" sz="5400" b="1">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589885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2"/>
            <a:ext cx="12204000" cy="973275"/>
            <a:chOff x="0" y="0"/>
            <a:chExt cx="12204000" cy="973274"/>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sp>
          <p:nvSpPr>
            <p:cNvPr id="6" name="矩形 5"/>
            <p:cNvSpPr/>
            <p:nvPr/>
          </p:nvSpPr>
          <p:spPr>
            <a:xfrm>
              <a:off x="9618133" y="251882"/>
              <a:ext cx="2573867" cy="646330"/>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9"/>
              <a:ext cx="2592376"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10" name="图片 9"/>
            <p:cNvPicPr>
              <a:picLocks noChangeAspect="1"/>
            </p:cNvPicPr>
            <p:nvPr/>
          </p:nvPicPr>
          <p:blipFill rotWithShape="1">
            <a:blip r:embed="rId7"/>
            <a:srcRect b="25639"/>
            <a:stretch>
              <a:fillRect/>
            </a:stretch>
          </p:blipFill>
          <p:spPr>
            <a:xfrm>
              <a:off x="883307" y="77250"/>
              <a:ext cx="3403734" cy="895113"/>
            </a:xfrm>
            <a:prstGeom prst="rect">
              <a:avLst/>
            </a:prstGeom>
          </p:spPr>
        </p:pic>
        <p:sp>
          <p:nvSpPr>
            <p:cNvPr id="9" name="矩形 8"/>
            <p:cNvSpPr/>
            <p:nvPr/>
          </p:nvSpPr>
          <p:spPr>
            <a:xfrm>
              <a:off x="1106359" y="163690"/>
              <a:ext cx="2592375" cy="76944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11" name="矩形 10"/>
            <p:cNvSpPr/>
            <p:nvPr/>
          </p:nvSpPr>
          <p:spPr>
            <a:xfrm>
              <a:off x="10261931" y="54307"/>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18" name="矩形 17"/>
          <p:cNvSpPr/>
          <p:nvPr/>
        </p:nvSpPr>
        <p:spPr>
          <a:xfrm>
            <a:off x="12000" y="1224243"/>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4"/>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8"/>
          <a:stretch>
            <a:fillRect/>
          </a:stretch>
        </p:blipFill>
        <p:spPr>
          <a:xfrm>
            <a:off x="10755085" y="5894738"/>
            <a:ext cx="1436915" cy="963263"/>
          </a:xfrm>
          <a:prstGeom prst="rect">
            <a:avLst/>
          </a:prstGeom>
        </p:spPr>
      </p:pic>
      <p:sp>
        <p:nvSpPr>
          <p:cNvPr id="26" name="灯片编号占位符 5"/>
          <p:cNvSpPr>
            <a:spLocks noGrp="1"/>
          </p:cNvSpPr>
          <p:nvPr>
            <p:ph type="sldNum" sz="quarter" idx="12"/>
          </p:nvPr>
        </p:nvSpPr>
        <p:spPr>
          <a:xfrm>
            <a:off x="8610600" y="6432553"/>
            <a:ext cx="2743200" cy="365125"/>
          </a:xfrm>
        </p:spPr>
        <p:txBody>
          <a:bodyPr/>
          <a:lstStyle/>
          <a:p>
            <a:fld id="{7FED5459-E582-4DAA-BA57-60FF09140233}" type="slidenum">
              <a:rPr lang="zh-CN" altLang="en-US" smtClean="0"/>
              <a:t>2</a:t>
            </a:fld>
            <a:endParaRPr lang="zh-CN" altLang="en-US"/>
          </a:p>
        </p:txBody>
      </p:sp>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80098" y="5882237"/>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3663" y="6024934"/>
            <a:ext cx="1260000" cy="68108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87041"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4854221" y="1951976"/>
            <a:ext cx="3657600" cy="707886"/>
          </a:xfrm>
          <a:prstGeom prst="rect">
            <a:avLst/>
          </a:prstGeom>
          <a:noFill/>
        </p:spPr>
        <p:txBody>
          <a:bodyPr wrap="squar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1.Introduction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4854224" y="2800065"/>
            <a:ext cx="227979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2.Method</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854224" y="3648155"/>
            <a:ext cx="3363421" cy="707886"/>
          </a:xfrm>
          <a:prstGeom prst="rect">
            <a:avLst/>
          </a:prstGeom>
          <a:noFill/>
        </p:spPr>
        <p:txBody>
          <a:bodyPr wrap="none" rtlCol="0">
            <a:spAutoFit/>
          </a:bodyPr>
          <a:lstStyle/>
          <a:p>
            <a:pPr algn="l"/>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Experiments</a:t>
            </a:r>
            <a:endParaRPr lang="en-US" altLang="zh-CN" sz="4000" b="1" dirty="0">
              <a:solidFill>
                <a:schemeClr val="accent1">
                  <a:lumMod val="50000"/>
                </a:schemeClr>
              </a:solidFill>
              <a:effectLst>
                <a:outerShdw blurRad="38100" dist="25400" dir="5400000" algn="ctr" rotWithShape="0">
                  <a:srgbClr val="6E747A">
                    <a:alpha val="43000"/>
                  </a:srgbClr>
                </a:outerShdw>
              </a:effectLst>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23" name="文本框 22"/>
          <p:cNvSpPr txBox="1"/>
          <p:nvPr/>
        </p:nvSpPr>
        <p:spPr>
          <a:xfrm>
            <a:off x="4854223" y="4496245"/>
            <a:ext cx="3021981" cy="707886"/>
          </a:xfrm>
          <a:prstGeom prst="rect">
            <a:avLst/>
          </a:prstGeom>
          <a:noFill/>
        </p:spPr>
        <p:txBody>
          <a:bodyPr wrap="none" rtlCol="0">
            <a:spAutoFit/>
          </a:bodyPr>
          <a:lstStyle/>
          <a:p>
            <a:r>
              <a:rPr lang="en-US" altLang="zh-CN"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rPr>
              <a:t>4.Conclusion</a:t>
            </a:r>
            <a:endParaRPr lang="zh-CN" altLang="en-US" sz="4000" b="1" dirty="0">
              <a:solidFill>
                <a:schemeClr val="accent1">
                  <a:lumMod val="5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9" name="图片 28">
            <a:extLst>
              <a:ext uri="{FF2B5EF4-FFF2-40B4-BE49-F238E27FC236}">
                <a16:creationId xmlns:a16="http://schemas.microsoft.com/office/drawing/2014/main" id="{732C55EA-48F5-4564-B174-995463BC2C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7605" y="2162228"/>
            <a:ext cx="3827145" cy="23919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pic>
        <p:nvPicPr>
          <p:cNvPr id="4" name="图片 3">
            <a:extLst>
              <a:ext uri="{FF2B5EF4-FFF2-40B4-BE49-F238E27FC236}">
                <a16:creationId xmlns:a16="http://schemas.microsoft.com/office/drawing/2014/main" id="{CB5E061F-88FF-4DBE-9E88-5A079D9F1886}"/>
              </a:ext>
            </a:extLst>
          </p:cNvPr>
          <p:cNvPicPr>
            <a:picLocks noChangeAspect="1"/>
          </p:cNvPicPr>
          <p:nvPr/>
        </p:nvPicPr>
        <p:blipFill>
          <a:blip r:embed="rId3"/>
          <a:stretch>
            <a:fillRect/>
          </a:stretch>
        </p:blipFill>
        <p:spPr>
          <a:xfrm>
            <a:off x="0" y="1366673"/>
            <a:ext cx="12192000" cy="51251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762897" y="673709"/>
            <a:ext cx="10515600" cy="482946"/>
          </a:xfrm>
        </p:spPr>
        <p:txBody>
          <a:bodyPr/>
          <a:lstStyle/>
          <a:p>
            <a:r>
              <a:rPr lang="en-US" altLang="zh-CN" sz="3600" dirty="0">
                <a:latin typeface="Times New Roman" panose="02020603050405020304" pitchFamily="18" charset="0"/>
              </a:rPr>
              <a:t>Method</a:t>
            </a:r>
          </a:p>
        </p:txBody>
      </p:sp>
      <p:pic>
        <p:nvPicPr>
          <p:cNvPr id="8" name="图片 7">
            <a:extLst>
              <a:ext uri="{FF2B5EF4-FFF2-40B4-BE49-F238E27FC236}">
                <a16:creationId xmlns:a16="http://schemas.microsoft.com/office/drawing/2014/main" id="{1370098D-C68F-416F-A8BA-723A47D279B7}"/>
              </a:ext>
            </a:extLst>
          </p:cNvPr>
          <p:cNvPicPr>
            <a:picLocks noChangeAspect="1"/>
          </p:cNvPicPr>
          <p:nvPr/>
        </p:nvPicPr>
        <p:blipFill rotWithShape="1">
          <a:blip r:embed="rId3"/>
          <a:srcRect t="3260"/>
          <a:stretch/>
        </p:blipFill>
        <p:spPr>
          <a:xfrm>
            <a:off x="1522207" y="1217035"/>
            <a:ext cx="8654527" cy="55441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3" name="矩形 2">
            <a:extLst>
              <a:ext uri="{FF2B5EF4-FFF2-40B4-BE49-F238E27FC236}">
                <a16:creationId xmlns:a16="http://schemas.microsoft.com/office/drawing/2014/main" id="{6A9DCC8F-1C35-4DD0-BFE2-AE75A304E9B0}"/>
              </a:ext>
            </a:extLst>
          </p:cNvPr>
          <p:cNvSpPr/>
          <p:nvPr/>
        </p:nvSpPr>
        <p:spPr>
          <a:xfrm>
            <a:off x="7048392" y="1385616"/>
            <a:ext cx="4998484" cy="369332"/>
          </a:xfrm>
          <a:prstGeom prst="rect">
            <a:avLst/>
          </a:prstGeom>
        </p:spPr>
        <p:txBody>
          <a:bodyPr wrap="none">
            <a:spAutoFit/>
          </a:bodyPr>
          <a:lstStyle/>
          <a:p>
            <a:r>
              <a:rPr lang="en-US" altLang="zh-CN" b="1" dirty="0"/>
              <a:t>Representation of Intra-Sentence Information</a:t>
            </a:r>
            <a:endParaRPr lang="zh-CN" altLang="en-US" b="1" dirty="0"/>
          </a:p>
        </p:txBody>
      </p:sp>
      <p:sp>
        <p:nvSpPr>
          <p:cNvPr id="8" name="矩形 7">
            <a:extLst>
              <a:ext uri="{FF2B5EF4-FFF2-40B4-BE49-F238E27FC236}">
                <a16:creationId xmlns:a16="http://schemas.microsoft.com/office/drawing/2014/main" id="{8CF567E2-374F-4FD4-A1E1-B38624168B39}"/>
              </a:ext>
            </a:extLst>
          </p:cNvPr>
          <p:cNvSpPr/>
          <p:nvPr/>
        </p:nvSpPr>
        <p:spPr>
          <a:xfrm>
            <a:off x="7179118" y="1752047"/>
            <a:ext cx="6010182" cy="338554"/>
          </a:xfrm>
          <a:prstGeom prst="rect">
            <a:avLst/>
          </a:prstGeom>
        </p:spPr>
        <p:txBody>
          <a:bodyPr wrap="square">
            <a:spAutoFit/>
          </a:bodyPr>
          <a:lstStyle/>
          <a:p>
            <a:r>
              <a:rPr lang="en-US" altLang="zh-CN" sz="1600" dirty="0"/>
              <a:t>Word Representation</a:t>
            </a:r>
            <a:endParaRPr lang="zh-CN" altLang="en-US" sz="1600" dirty="0"/>
          </a:p>
        </p:txBody>
      </p:sp>
      <p:pic>
        <p:nvPicPr>
          <p:cNvPr id="19" name="图片 18">
            <a:extLst>
              <a:ext uri="{FF2B5EF4-FFF2-40B4-BE49-F238E27FC236}">
                <a16:creationId xmlns:a16="http://schemas.microsoft.com/office/drawing/2014/main" id="{F775C77D-F356-4715-A865-D6B3DDA54689}"/>
              </a:ext>
            </a:extLst>
          </p:cNvPr>
          <p:cNvPicPr>
            <a:picLocks noChangeAspect="1"/>
          </p:cNvPicPr>
          <p:nvPr/>
        </p:nvPicPr>
        <p:blipFill>
          <a:blip r:embed="rId3"/>
          <a:stretch>
            <a:fillRect/>
          </a:stretch>
        </p:blipFill>
        <p:spPr>
          <a:xfrm>
            <a:off x="7945691" y="2070766"/>
            <a:ext cx="3391256" cy="854662"/>
          </a:xfrm>
          <a:prstGeom prst="rect">
            <a:avLst/>
          </a:prstGeom>
        </p:spPr>
      </p:pic>
      <p:pic>
        <p:nvPicPr>
          <p:cNvPr id="21" name="图片 20">
            <a:extLst>
              <a:ext uri="{FF2B5EF4-FFF2-40B4-BE49-F238E27FC236}">
                <a16:creationId xmlns:a16="http://schemas.microsoft.com/office/drawing/2014/main" id="{461ACF4E-F6E5-4799-A218-65C97B19FD0E}"/>
              </a:ext>
            </a:extLst>
          </p:cNvPr>
          <p:cNvPicPr>
            <a:picLocks noChangeAspect="1"/>
          </p:cNvPicPr>
          <p:nvPr/>
        </p:nvPicPr>
        <p:blipFill>
          <a:blip r:embed="rId4"/>
          <a:stretch>
            <a:fillRect/>
          </a:stretch>
        </p:blipFill>
        <p:spPr>
          <a:xfrm>
            <a:off x="9357547" y="1783161"/>
            <a:ext cx="567544" cy="296789"/>
          </a:xfrm>
          <a:prstGeom prst="rect">
            <a:avLst/>
          </a:prstGeom>
        </p:spPr>
      </p:pic>
      <p:pic>
        <p:nvPicPr>
          <p:cNvPr id="23" name="图片 22">
            <a:extLst>
              <a:ext uri="{FF2B5EF4-FFF2-40B4-BE49-F238E27FC236}">
                <a16:creationId xmlns:a16="http://schemas.microsoft.com/office/drawing/2014/main" id="{EA7DA649-7CB9-4A59-8EDD-598BAEA4E43E}"/>
              </a:ext>
            </a:extLst>
          </p:cNvPr>
          <p:cNvPicPr>
            <a:picLocks noChangeAspect="1"/>
          </p:cNvPicPr>
          <p:nvPr/>
        </p:nvPicPr>
        <p:blipFill rotWithShape="1">
          <a:blip r:embed="rId5"/>
          <a:srcRect t="13817" b="3477"/>
          <a:stretch/>
        </p:blipFill>
        <p:spPr>
          <a:xfrm>
            <a:off x="10017408" y="1758751"/>
            <a:ext cx="1442292" cy="305751"/>
          </a:xfrm>
          <a:prstGeom prst="rect">
            <a:avLst/>
          </a:prstGeom>
        </p:spPr>
      </p:pic>
      <p:pic>
        <p:nvPicPr>
          <p:cNvPr id="25" name="图片 24">
            <a:extLst>
              <a:ext uri="{FF2B5EF4-FFF2-40B4-BE49-F238E27FC236}">
                <a16:creationId xmlns:a16="http://schemas.microsoft.com/office/drawing/2014/main" id="{6033A625-535E-4DE0-B97E-A4238330E9AA}"/>
              </a:ext>
            </a:extLst>
          </p:cNvPr>
          <p:cNvPicPr>
            <a:picLocks noChangeAspect="1"/>
          </p:cNvPicPr>
          <p:nvPr/>
        </p:nvPicPr>
        <p:blipFill>
          <a:blip r:embed="rId6"/>
          <a:stretch>
            <a:fillRect/>
          </a:stretch>
        </p:blipFill>
        <p:spPr>
          <a:xfrm>
            <a:off x="947252" y="3174414"/>
            <a:ext cx="4807534" cy="2927168"/>
          </a:xfrm>
          <a:prstGeom prst="rect">
            <a:avLst/>
          </a:prstGeom>
        </p:spPr>
      </p:pic>
      <p:pic>
        <p:nvPicPr>
          <p:cNvPr id="26" name="图片 25">
            <a:extLst>
              <a:ext uri="{FF2B5EF4-FFF2-40B4-BE49-F238E27FC236}">
                <a16:creationId xmlns:a16="http://schemas.microsoft.com/office/drawing/2014/main" id="{C167DF89-24F2-450E-AF39-187DED219416}"/>
              </a:ext>
            </a:extLst>
          </p:cNvPr>
          <p:cNvPicPr>
            <a:picLocks noChangeAspect="1"/>
          </p:cNvPicPr>
          <p:nvPr/>
        </p:nvPicPr>
        <p:blipFill rotWithShape="1">
          <a:blip r:embed="rId7"/>
          <a:srcRect l="8621" t="60119" r="19378" b="20558"/>
          <a:stretch/>
        </p:blipFill>
        <p:spPr>
          <a:xfrm>
            <a:off x="0" y="1655779"/>
            <a:ext cx="6953783" cy="1232674"/>
          </a:xfrm>
          <a:prstGeom prst="rect">
            <a:avLst/>
          </a:prstGeom>
        </p:spPr>
      </p:pic>
      <p:pic>
        <p:nvPicPr>
          <p:cNvPr id="28" name="图片 27">
            <a:extLst>
              <a:ext uri="{FF2B5EF4-FFF2-40B4-BE49-F238E27FC236}">
                <a16:creationId xmlns:a16="http://schemas.microsoft.com/office/drawing/2014/main" id="{6E5010A2-DADD-4A5F-A82D-D60238F56EFC}"/>
              </a:ext>
            </a:extLst>
          </p:cNvPr>
          <p:cNvPicPr>
            <a:picLocks noChangeAspect="1"/>
          </p:cNvPicPr>
          <p:nvPr/>
        </p:nvPicPr>
        <p:blipFill>
          <a:blip r:embed="rId8"/>
          <a:stretch>
            <a:fillRect/>
          </a:stretch>
        </p:blipFill>
        <p:spPr>
          <a:xfrm>
            <a:off x="8213463" y="3146794"/>
            <a:ext cx="3074315" cy="439188"/>
          </a:xfrm>
          <a:prstGeom prst="rect">
            <a:avLst/>
          </a:prstGeom>
        </p:spPr>
      </p:pic>
      <p:sp>
        <p:nvSpPr>
          <p:cNvPr id="30" name="文本框 29">
            <a:extLst>
              <a:ext uri="{FF2B5EF4-FFF2-40B4-BE49-F238E27FC236}">
                <a16:creationId xmlns:a16="http://schemas.microsoft.com/office/drawing/2014/main" id="{9FE90BFA-5074-4CDC-AB08-F669A7B29F17}"/>
              </a:ext>
            </a:extLst>
          </p:cNvPr>
          <p:cNvSpPr txBox="1"/>
          <p:nvPr/>
        </p:nvSpPr>
        <p:spPr>
          <a:xfrm>
            <a:off x="7187990" y="2907783"/>
            <a:ext cx="6602506" cy="338554"/>
          </a:xfrm>
          <a:prstGeom prst="rect">
            <a:avLst/>
          </a:prstGeom>
          <a:noFill/>
        </p:spPr>
        <p:txBody>
          <a:bodyPr wrap="square">
            <a:spAutoFit/>
          </a:bodyPr>
          <a:lstStyle/>
          <a:p>
            <a:r>
              <a:rPr lang="zh-CN" altLang="en-US" sz="1600" dirty="0"/>
              <a:t>Fully-connected Graph Construction</a:t>
            </a:r>
          </a:p>
        </p:txBody>
      </p:sp>
      <p:sp>
        <p:nvSpPr>
          <p:cNvPr id="32" name="文本框 31">
            <a:extLst>
              <a:ext uri="{FF2B5EF4-FFF2-40B4-BE49-F238E27FC236}">
                <a16:creationId xmlns:a16="http://schemas.microsoft.com/office/drawing/2014/main" id="{B1BCAAA7-80B7-4A8D-B09C-AD5F6012A915}"/>
              </a:ext>
            </a:extLst>
          </p:cNvPr>
          <p:cNvSpPr txBox="1"/>
          <p:nvPr/>
        </p:nvSpPr>
        <p:spPr>
          <a:xfrm>
            <a:off x="7123591" y="3560313"/>
            <a:ext cx="6898340" cy="369332"/>
          </a:xfrm>
          <a:prstGeom prst="rect">
            <a:avLst/>
          </a:prstGeom>
          <a:noFill/>
        </p:spPr>
        <p:txBody>
          <a:bodyPr wrap="square">
            <a:spAutoFit/>
          </a:bodyPr>
          <a:lstStyle/>
          <a:p>
            <a:r>
              <a:rPr lang="zh-CN" altLang="en-US" b="1" dirty="0"/>
              <a:t>Pruned Graph with Dependency Tree</a:t>
            </a:r>
          </a:p>
        </p:txBody>
      </p:sp>
      <p:sp>
        <p:nvSpPr>
          <p:cNvPr id="34" name="文本框 33">
            <a:extLst>
              <a:ext uri="{FF2B5EF4-FFF2-40B4-BE49-F238E27FC236}">
                <a16:creationId xmlns:a16="http://schemas.microsoft.com/office/drawing/2014/main" id="{8E494FED-E43D-41DD-AFCB-6A19DDC04AAA}"/>
              </a:ext>
            </a:extLst>
          </p:cNvPr>
          <p:cNvSpPr txBox="1"/>
          <p:nvPr/>
        </p:nvSpPr>
        <p:spPr>
          <a:xfrm>
            <a:off x="7179118" y="3887514"/>
            <a:ext cx="7046258" cy="338554"/>
          </a:xfrm>
          <a:prstGeom prst="rect">
            <a:avLst/>
          </a:prstGeom>
          <a:noFill/>
        </p:spPr>
        <p:txBody>
          <a:bodyPr wrap="square">
            <a:spAutoFit/>
          </a:bodyPr>
          <a:lstStyle/>
          <a:p>
            <a:r>
              <a:rPr lang="zh-CN" altLang="en-US" sz="1600" dirty="0"/>
              <a:t>Pruned Graph with Dependency Relations</a:t>
            </a:r>
          </a:p>
        </p:txBody>
      </p:sp>
      <p:pic>
        <p:nvPicPr>
          <p:cNvPr id="36" name="图片 35">
            <a:extLst>
              <a:ext uri="{FF2B5EF4-FFF2-40B4-BE49-F238E27FC236}">
                <a16:creationId xmlns:a16="http://schemas.microsoft.com/office/drawing/2014/main" id="{4AB2BF8E-656F-4999-9275-33A0E94929AE}"/>
              </a:ext>
            </a:extLst>
          </p:cNvPr>
          <p:cNvPicPr>
            <a:picLocks noChangeAspect="1"/>
          </p:cNvPicPr>
          <p:nvPr/>
        </p:nvPicPr>
        <p:blipFill>
          <a:blip r:embed="rId9"/>
          <a:stretch>
            <a:fillRect/>
          </a:stretch>
        </p:blipFill>
        <p:spPr>
          <a:xfrm>
            <a:off x="8243263" y="4181589"/>
            <a:ext cx="3044515" cy="434931"/>
          </a:xfrm>
          <a:prstGeom prst="rect">
            <a:avLst/>
          </a:prstGeom>
        </p:spPr>
      </p:pic>
      <p:pic>
        <p:nvPicPr>
          <p:cNvPr id="38" name="图片 37">
            <a:extLst>
              <a:ext uri="{FF2B5EF4-FFF2-40B4-BE49-F238E27FC236}">
                <a16:creationId xmlns:a16="http://schemas.microsoft.com/office/drawing/2014/main" id="{FC37AC78-4E5A-42AA-9682-8B73F9728D8F}"/>
              </a:ext>
            </a:extLst>
          </p:cNvPr>
          <p:cNvPicPr>
            <a:picLocks noChangeAspect="1"/>
          </p:cNvPicPr>
          <p:nvPr/>
        </p:nvPicPr>
        <p:blipFill>
          <a:blip r:embed="rId10"/>
          <a:stretch>
            <a:fillRect/>
          </a:stretch>
        </p:blipFill>
        <p:spPr>
          <a:xfrm>
            <a:off x="7689365" y="4964072"/>
            <a:ext cx="3647582" cy="427275"/>
          </a:xfrm>
          <a:prstGeom prst="rect">
            <a:avLst/>
          </a:prstGeom>
        </p:spPr>
      </p:pic>
      <p:pic>
        <p:nvPicPr>
          <p:cNvPr id="40" name="图片 39">
            <a:extLst>
              <a:ext uri="{FF2B5EF4-FFF2-40B4-BE49-F238E27FC236}">
                <a16:creationId xmlns:a16="http://schemas.microsoft.com/office/drawing/2014/main" id="{3F562C37-2A74-4B69-A86A-36A0901A6AE9}"/>
              </a:ext>
            </a:extLst>
          </p:cNvPr>
          <p:cNvPicPr>
            <a:picLocks noChangeAspect="1"/>
          </p:cNvPicPr>
          <p:nvPr/>
        </p:nvPicPr>
        <p:blipFill>
          <a:blip r:embed="rId11"/>
          <a:stretch>
            <a:fillRect/>
          </a:stretch>
        </p:blipFill>
        <p:spPr>
          <a:xfrm>
            <a:off x="8132235" y="5241228"/>
            <a:ext cx="3204712" cy="563792"/>
          </a:xfrm>
          <a:prstGeom prst="rect">
            <a:avLst/>
          </a:prstGeom>
        </p:spPr>
      </p:pic>
      <p:pic>
        <p:nvPicPr>
          <p:cNvPr id="42" name="图片 41">
            <a:extLst>
              <a:ext uri="{FF2B5EF4-FFF2-40B4-BE49-F238E27FC236}">
                <a16:creationId xmlns:a16="http://schemas.microsoft.com/office/drawing/2014/main" id="{63596551-081C-4759-A034-27BC401E45A5}"/>
              </a:ext>
            </a:extLst>
          </p:cNvPr>
          <p:cNvPicPr>
            <a:picLocks noChangeAspect="1"/>
          </p:cNvPicPr>
          <p:nvPr/>
        </p:nvPicPr>
        <p:blipFill>
          <a:blip r:embed="rId12"/>
          <a:stretch>
            <a:fillRect/>
          </a:stretch>
        </p:blipFill>
        <p:spPr>
          <a:xfrm>
            <a:off x="7530459" y="5777096"/>
            <a:ext cx="3778634" cy="603712"/>
          </a:xfrm>
          <a:prstGeom prst="rect">
            <a:avLst/>
          </a:prstGeom>
        </p:spPr>
      </p:pic>
      <p:pic>
        <p:nvPicPr>
          <p:cNvPr id="44" name="图片 43">
            <a:extLst>
              <a:ext uri="{FF2B5EF4-FFF2-40B4-BE49-F238E27FC236}">
                <a16:creationId xmlns:a16="http://schemas.microsoft.com/office/drawing/2014/main" id="{CAFEBF8A-FC70-4705-89B3-45A486F4FBB9}"/>
              </a:ext>
            </a:extLst>
          </p:cNvPr>
          <p:cNvPicPr>
            <a:picLocks noChangeAspect="1"/>
          </p:cNvPicPr>
          <p:nvPr/>
        </p:nvPicPr>
        <p:blipFill>
          <a:blip r:embed="rId13"/>
          <a:stretch>
            <a:fillRect/>
          </a:stretch>
        </p:blipFill>
        <p:spPr>
          <a:xfrm>
            <a:off x="8513858" y="6405466"/>
            <a:ext cx="2811265" cy="406023"/>
          </a:xfrm>
          <a:prstGeom prst="rect">
            <a:avLst/>
          </a:prstGeom>
        </p:spPr>
      </p:pic>
      <p:sp>
        <p:nvSpPr>
          <p:cNvPr id="46" name="文本框 45">
            <a:extLst>
              <a:ext uri="{FF2B5EF4-FFF2-40B4-BE49-F238E27FC236}">
                <a16:creationId xmlns:a16="http://schemas.microsoft.com/office/drawing/2014/main" id="{CCD82723-2E71-4FCD-BE8C-A312E05F4C77}"/>
              </a:ext>
            </a:extLst>
          </p:cNvPr>
          <p:cNvSpPr txBox="1"/>
          <p:nvPr/>
        </p:nvSpPr>
        <p:spPr>
          <a:xfrm>
            <a:off x="7179118" y="4561828"/>
            <a:ext cx="7118872" cy="338554"/>
          </a:xfrm>
          <a:prstGeom prst="rect">
            <a:avLst/>
          </a:prstGeom>
          <a:noFill/>
        </p:spPr>
        <p:txBody>
          <a:bodyPr wrap="square">
            <a:spAutoFit/>
          </a:bodyPr>
          <a:lstStyle/>
          <a:p>
            <a:r>
              <a:rPr lang="zh-CN" altLang="en-US" sz="1600" dirty="0"/>
              <a:t>Aggregation and Updating of Nodes</a:t>
            </a:r>
          </a:p>
        </p:txBody>
      </p:sp>
    </p:spTree>
    <p:extLst>
      <p:ext uri="{BB962C8B-B14F-4D97-AF65-F5344CB8AC3E}">
        <p14:creationId xmlns:p14="http://schemas.microsoft.com/office/powerpoint/2010/main" val="2518273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3" name="矩形 2">
            <a:extLst>
              <a:ext uri="{FF2B5EF4-FFF2-40B4-BE49-F238E27FC236}">
                <a16:creationId xmlns:a16="http://schemas.microsoft.com/office/drawing/2014/main" id="{6A9DCC8F-1C35-4DD0-BFE2-AE75A304E9B0}"/>
              </a:ext>
            </a:extLst>
          </p:cNvPr>
          <p:cNvSpPr/>
          <p:nvPr/>
        </p:nvSpPr>
        <p:spPr>
          <a:xfrm>
            <a:off x="7561283" y="1736995"/>
            <a:ext cx="4568879" cy="369332"/>
          </a:xfrm>
          <a:prstGeom prst="rect">
            <a:avLst/>
          </a:prstGeom>
        </p:spPr>
        <p:txBody>
          <a:bodyPr wrap="none">
            <a:spAutoFit/>
          </a:bodyPr>
          <a:lstStyle/>
          <a:p>
            <a:r>
              <a:rPr lang="en-US" altLang="zh-CN" b="1" dirty="0"/>
              <a:t>Multi-level GCN and Information Delivery</a:t>
            </a:r>
            <a:endParaRPr lang="zh-CN" altLang="en-US" b="1" dirty="0"/>
          </a:p>
        </p:txBody>
      </p:sp>
      <p:pic>
        <p:nvPicPr>
          <p:cNvPr id="9" name="图片 8">
            <a:extLst>
              <a:ext uri="{FF2B5EF4-FFF2-40B4-BE49-F238E27FC236}">
                <a16:creationId xmlns:a16="http://schemas.microsoft.com/office/drawing/2014/main" id="{8B3C8DA8-D9C3-48E8-9ED6-85A6412F13CB}"/>
              </a:ext>
            </a:extLst>
          </p:cNvPr>
          <p:cNvPicPr>
            <a:picLocks noChangeAspect="1"/>
          </p:cNvPicPr>
          <p:nvPr/>
        </p:nvPicPr>
        <p:blipFill>
          <a:blip r:embed="rId3"/>
          <a:stretch>
            <a:fillRect/>
          </a:stretch>
        </p:blipFill>
        <p:spPr>
          <a:xfrm>
            <a:off x="8106151" y="2179278"/>
            <a:ext cx="2963442" cy="346786"/>
          </a:xfrm>
          <a:prstGeom prst="rect">
            <a:avLst/>
          </a:prstGeom>
        </p:spPr>
      </p:pic>
      <p:pic>
        <p:nvPicPr>
          <p:cNvPr id="12" name="图片 11">
            <a:extLst>
              <a:ext uri="{FF2B5EF4-FFF2-40B4-BE49-F238E27FC236}">
                <a16:creationId xmlns:a16="http://schemas.microsoft.com/office/drawing/2014/main" id="{E5C76693-28A5-4175-A379-FC37C3E0D1CC}"/>
              </a:ext>
            </a:extLst>
          </p:cNvPr>
          <p:cNvPicPr>
            <a:picLocks noChangeAspect="1"/>
          </p:cNvPicPr>
          <p:nvPr/>
        </p:nvPicPr>
        <p:blipFill>
          <a:blip r:embed="rId4"/>
          <a:stretch>
            <a:fillRect/>
          </a:stretch>
        </p:blipFill>
        <p:spPr>
          <a:xfrm>
            <a:off x="8089752" y="2631243"/>
            <a:ext cx="2971641" cy="353664"/>
          </a:xfrm>
          <a:prstGeom prst="rect">
            <a:avLst/>
          </a:prstGeom>
        </p:spPr>
      </p:pic>
      <p:pic>
        <p:nvPicPr>
          <p:cNvPr id="14" name="图片 13">
            <a:extLst>
              <a:ext uri="{FF2B5EF4-FFF2-40B4-BE49-F238E27FC236}">
                <a16:creationId xmlns:a16="http://schemas.microsoft.com/office/drawing/2014/main" id="{8CD94D7B-DB68-48D0-B008-5D537FD231A0}"/>
              </a:ext>
            </a:extLst>
          </p:cNvPr>
          <p:cNvPicPr>
            <a:picLocks noChangeAspect="1"/>
          </p:cNvPicPr>
          <p:nvPr/>
        </p:nvPicPr>
        <p:blipFill>
          <a:blip r:embed="rId5"/>
          <a:stretch>
            <a:fillRect/>
          </a:stretch>
        </p:blipFill>
        <p:spPr>
          <a:xfrm>
            <a:off x="7847251" y="3090086"/>
            <a:ext cx="3262771" cy="882412"/>
          </a:xfrm>
          <a:prstGeom prst="rect">
            <a:avLst/>
          </a:prstGeom>
        </p:spPr>
      </p:pic>
      <p:pic>
        <p:nvPicPr>
          <p:cNvPr id="16" name="图片 15">
            <a:extLst>
              <a:ext uri="{FF2B5EF4-FFF2-40B4-BE49-F238E27FC236}">
                <a16:creationId xmlns:a16="http://schemas.microsoft.com/office/drawing/2014/main" id="{8CB93414-FE44-4FA2-96F0-83CD8368CFAE}"/>
              </a:ext>
            </a:extLst>
          </p:cNvPr>
          <p:cNvPicPr>
            <a:picLocks noChangeAspect="1"/>
          </p:cNvPicPr>
          <p:nvPr/>
        </p:nvPicPr>
        <p:blipFill>
          <a:blip r:embed="rId6"/>
          <a:stretch>
            <a:fillRect/>
          </a:stretch>
        </p:blipFill>
        <p:spPr>
          <a:xfrm>
            <a:off x="7415114" y="4061239"/>
            <a:ext cx="4233428" cy="320859"/>
          </a:xfrm>
          <a:prstGeom prst="rect">
            <a:avLst/>
          </a:prstGeom>
        </p:spPr>
      </p:pic>
      <p:pic>
        <p:nvPicPr>
          <p:cNvPr id="20" name="图片 19">
            <a:extLst>
              <a:ext uri="{FF2B5EF4-FFF2-40B4-BE49-F238E27FC236}">
                <a16:creationId xmlns:a16="http://schemas.microsoft.com/office/drawing/2014/main" id="{59607987-931E-4C10-9366-F13260969000}"/>
              </a:ext>
            </a:extLst>
          </p:cNvPr>
          <p:cNvPicPr>
            <a:picLocks noChangeAspect="1"/>
          </p:cNvPicPr>
          <p:nvPr/>
        </p:nvPicPr>
        <p:blipFill rotWithShape="1">
          <a:blip r:embed="rId7"/>
          <a:srcRect b="17017"/>
          <a:stretch/>
        </p:blipFill>
        <p:spPr>
          <a:xfrm>
            <a:off x="7771947" y="4370761"/>
            <a:ext cx="3934498" cy="380913"/>
          </a:xfrm>
          <a:prstGeom prst="rect">
            <a:avLst/>
          </a:prstGeom>
        </p:spPr>
      </p:pic>
      <p:pic>
        <p:nvPicPr>
          <p:cNvPr id="22" name="图片 21">
            <a:extLst>
              <a:ext uri="{FF2B5EF4-FFF2-40B4-BE49-F238E27FC236}">
                <a16:creationId xmlns:a16="http://schemas.microsoft.com/office/drawing/2014/main" id="{0105C776-0653-4095-B281-BFABFBA68ED2}"/>
              </a:ext>
            </a:extLst>
          </p:cNvPr>
          <p:cNvPicPr>
            <a:picLocks noChangeAspect="1"/>
          </p:cNvPicPr>
          <p:nvPr/>
        </p:nvPicPr>
        <p:blipFill>
          <a:blip r:embed="rId8"/>
          <a:stretch>
            <a:fillRect/>
          </a:stretch>
        </p:blipFill>
        <p:spPr>
          <a:xfrm>
            <a:off x="8089752" y="4921741"/>
            <a:ext cx="3129259" cy="492101"/>
          </a:xfrm>
          <a:prstGeom prst="rect">
            <a:avLst/>
          </a:prstGeom>
        </p:spPr>
      </p:pic>
      <p:pic>
        <p:nvPicPr>
          <p:cNvPr id="24" name="图片 23">
            <a:extLst>
              <a:ext uri="{FF2B5EF4-FFF2-40B4-BE49-F238E27FC236}">
                <a16:creationId xmlns:a16="http://schemas.microsoft.com/office/drawing/2014/main" id="{2384A8F8-5FE2-47F0-8678-5D6C735A3E54}"/>
              </a:ext>
            </a:extLst>
          </p:cNvPr>
          <p:cNvPicPr>
            <a:picLocks noChangeAspect="1"/>
          </p:cNvPicPr>
          <p:nvPr/>
        </p:nvPicPr>
        <p:blipFill>
          <a:blip r:embed="rId9"/>
          <a:stretch>
            <a:fillRect/>
          </a:stretch>
        </p:blipFill>
        <p:spPr>
          <a:xfrm>
            <a:off x="7452771" y="5471836"/>
            <a:ext cx="3769418" cy="522046"/>
          </a:xfrm>
          <a:prstGeom prst="rect">
            <a:avLst/>
          </a:prstGeom>
        </p:spPr>
      </p:pic>
      <p:pic>
        <p:nvPicPr>
          <p:cNvPr id="26" name="图片 25">
            <a:extLst>
              <a:ext uri="{FF2B5EF4-FFF2-40B4-BE49-F238E27FC236}">
                <a16:creationId xmlns:a16="http://schemas.microsoft.com/office/drawing/2014/main" id="{C886B24B-D640-4DFB-962E-58DC3481AF55}"/>
              </a:ext>
            </a:extLst>
          </p:cNvPr>
          <p:cNvPicPr>
            <a:picLocks noChangeAspect="1"/>
          </p:cNvPicPr>
          <p:nvPr/>
        </p:nvPicPr>
        <p:blipFill>
          <a:blip r:embed="rId10"/>
          <a:stretch>
            <a:fillRect/>
          </a:stretch>
        </p:blipFill>
        <p:spPr>
          <a:xfrm>
            <a:off x="8401724" y="5993882"/>
            <a:ext cx="2761416" cy="398971"/>
          </a:xfrm>
          <a:prstGeom prst="rect">
            <a:avLst/>
          </a:prstGeom>
        </p:spPr>
      </p:pic>
      <p:pic>
        <p:nvPicPr>
          <p:cNvPr id="29" name="图片 28">
            <a:extLst>
              <a:ext uri="{FF2B5EF4-FFF2-40B4-BE49-F238E27FC236}">
                <a16:creationId xmlns:a16="http://schemas.microsoft.com/office/drawing/2014/main" id="{756D80DF-FB16-4362-9816-51D652629E7F}"/>
              </a:ext>
            </a:extLst>
          </p:cNvPr>
          <p:cNvPicPr>
            <a:picLocks noChangeAspect="1"/>
          </p:cNvPicPr>
          <p:nvPr/>
        </p:nvPicPr>
        <p:blipFill rotWithShape="1">
          <a:blip r:embed="rId11"/>
          <a:srcRect l="8693" t="2353" r="9360" b="21804"/>
          <a:stretch/>
        </p:blipFill>
        <p:spPr>
          <a:xfrm>
            <a:off x="0" y="1598845"/>
            <a:ext cx="7432559" cy="4619076"/>
          </a:xfrm>
          <a:prstGeom prst="rect">
            <a:avLst/>
          </a:prstGeom>
        </p:spPr>
      </p:pic>
    </p:spTree>
    <p:extLst>
      <p:ext uri="{BB962C8B-B14F-4D97-AF65-F5344CB8AC3E}">
        <p14:creationId xmlns:p14="http://schemas.microsoft.com/office/powerpoint/2010/main" val="418831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3600" dirty="0">
                <a:latin typeface="Times New Roman" panose="02020603050405020304" pitchFamily="18" charset="0"/>
              </a:rPr>
              <a:t>Method</a:t>
            </a:r>
          </a:p>
        </p:txBody>
      </p:sp>
      <p:sp>
        <p:nvSpPr>
          <p:cNvPr id="3" name="矩形 2">
            <a:extLst>
              <a:ext uri="{FF2B5EF4-FFF2-40B4-BE49-F238E27FC236}">
                <a16:creationId xmlns:a16="http://schemas.microsoft.com/office/drawing/2014/main" id="{6A9DCC8F-1C35-4DD0-BFE2-AE75A304E9B0}"/>
              </a:ext>
            </a:extLst>
          </p:cNvPr>
          <p:cNvSpPr/>
          <p:nvPr/>
        </p:nvSpPr>
        <p:spPr>
          <a:xfrm>
            <a:off x="8671275" y="1511445"/>
            <a:ext cx="1067921" cy="369332"/>
          </a:xfrm>
          <a:prstGeom prst="rect">
            <a:avLst/>
          </a:prstGeom>
        </p:spPr>
        <p:txBody>
          <a:bodyPr wrap="none">
            <a:spAutoFit/>
          </a:bodyPr>
          <a:lstStyle/>
          <a:p>
            <a:r>
              <a:rPr lang="en-US" altLang="zh-CN" b="1" dirty="0"/>
              <a:t>Decoder</a:t>
            </a:r>
            <a:endParaRPr lang="zh-CN" altLang="en-US" b="1" dirty="0"/>
          </a:p>
        </p:txBody>
      </p:sp>
      <p:pic>
        <p:nvPicPr>
          <p:cNvPr id="4" name="图片 3">
            <a:extLst>
              <a:ext uri="{FF2B5EF4-FFF2-40B4-BE49-F238E27FC236}">
                <a16:creationId xmlns:a16="http://schemas.microsoft.com/office/drawing/2014/main" id="{5F30166B-9346-4C82-AB55-285D3CDFAABB}"/>
              </a:ext>
            </a:extLst>
          </p:cNvPr>
          <p:cNvPicPr>
            <a:picLocks noChangeAspect="1"/>
          </p:cNvPicPr>
          <p:nvPr/>
        </p:nvPicPr>
        <p:blipFill>
          <a:blip r:embed="rId3"/>
          <a:stretch>
            <a:fillRect/>
          </a:stretch>
        </p:blipFill>
        <p:spPr>
          <a:xfrm>
            <a:off x="7659445" y="2513118"/>
            <a:ext cx="4271176" cy="726252"/>
          </a:xfrm>
          <a:prstGeom prst="rect">
            <a:avLst/>
          </a:prstGeom>
        </p:spPr>
      </p:pic>
      <p:pic>
        <p:nvPicPr>
          <p:cNvPr id="7" name="图片 6">
            <a:extLst>
              <a:ext uri="{FF2B5EF4-FFF2-40B4-BE49-F238E27FC236}">
                <a16:creationId xmlns:a16="http://schemas.microsoft.com/office/drawing/2014/main" id="{B6F4F5E2-12A3-49B5-B057-447C4DF0BA48}"/>
              </a:ext>
            </a:extLst>
          </p:cNvPr>
          <p:cNvPicPr>
            <a:picLocks noChangeAspect="1"/>
          </p:cNvPicPr>
          <p:nvPr/>
        </p:nvPicPr>
        <p:blipFill>
          <a:blip r:embed="rId4"/>
          <a:stretch>
            <a:fillRect/>
          </a:stretch>
        </p:blipFill>
        <p:spPr>
          <a:xfrm>
            <a:off x="7432559" y="3778393"/>
            <a:ext cx="4689515" cy="375162"/>
          </a:xfrm>
          <a:prstGeom prst="rect">
            <a:avLst/>
          </a:prstGeom>
        </p:spPr>
      </p:pic>
      <p:pic>
        <p:nvPicPr>
          <p:cNvPr id="17" name="图片 16">
            <a:extLst>
              <a:ext uri="{FF2B5EF4-FFF2-40B4-BE49-F238E27FC236}">
                <a16:creationId xmlns:a16="http://schemas.microsoft.com/office/drawing/2014/main" id="{1828B792-B996-45F4-BC8D-37FA2678B5A0}"/>
              </a:ext>
            </a:extLst>
          </p:cNvPr>
          <p:cNvPicPr>
            <a:picLocks noChangeAspect="1"/>
          </p:cNvPicPr>
          <p:nvPr/>
        </p:nvPicPr>
        <p:blipFill rotWithShape="1">
          <a:blip r:embed="rId5"/>
          <a:srcRect l="8693" t="2353" r="9360" b="21804"/>
          <a:stretch/>
        </p:blipFill>
        <p:spPr>
          <a:xfrm>
            <a:off x="0" y="1598845"/>
            <a:ext cx="7432559" cy="4619076"/>
          </a:xfrm>
          <a:prstGeom prst="rect">
            <a:avLst/>
          </a:prstGeom>
        </p:spPr>
      </p:pic>
    </p:spTree>
    <p:extLst>
      <p:ext uri="{BB962C8B-B14F-4D97-AF65-F5344CB8AC3E}">
        <p14:creationId xmlns:p14="http://schemas.microsoft.com/office/powerpoint/2010/main" val="3776840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251628A5-90EA-473D-A004-08C093E57C2D}"/>
              </a:ext>
            </a:extLst>
          </p:cNvPr>
          <p:cNvPicPr>
            <a:picLocks noChangeAspect="1"/>
          </p:cNvPicPr>
          <p:nvPr/>
        </p:nvPicPr>
        <p:blipFill>
          <a:blip r:embed="rId3"/>
          <a:stretch>
            <a:fillRect/>
          </a:stretch>
        </p:blipFill>
        <p:spPr>
          <a:xfrm>
            <a:off x="763793" y="2068138"/>
            <a:ext cx="5722875" cy="4138164"/>
          </a:xfrm>
          <a:prstGeom prst="rect">
            <a:avLst/>
          </a:prstGeom>
        </p:spPr>
      </p:pic>
      <p:pic>
        <p:nvPicPr>
          <p:cNvPr id="6" name="图片 5">
            <a:extLst>
              <a:ext uri="{FF2B5EF4-FFF2-40B4-BE49-F238E27FC236}">
                <a16:creationId xmlns:a16="http://schemas.microsoft.com/office/drawing/2014/main" id="{997797AF-5BBD-4C12-B932-989268F35C2B}"/>
              </a:ext>
            </a:extLst>
          </p:cNvPr>
          <p:cNvPicPr>
            <a:picLocks noChangeAspect="1"/>
          </p:cNvPicPr>
          <p:nvPr/>
        </p:nvPicPr>
        <p:blipFill>
          <a:blip r:embed="rId4"/>
          <a:stretch>
            <a:fillRect/>
          </a:stretch>
        </p:blipFill>
        <p:spPr>
          <a:xfrm>
            <a:off x="7144291" y="1416441"/>
            <a:ext cx="4509977" cy="544155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a:xfrm>
            <a:off x="838200" y="758047"/>
            <a:ext cx="10515600" cy="482947"/>
          </a:xfrm>
        </p:spPr>
        <p:txBody>
          <a:bodyPr/>
          <a:lstStyle/>
          <a:p>
            <a:r>
              <a:rPr kumimoji="1" lang="en-US" altLang="zh-CN" sz="4000" dirty="0">
                <a:latin typeface="Times New Roman" panose="02020603050405020304" pitchFamily="18" charset="0"/>
              </a:rPr>
              <a:t>Experiments</a:t>
            </a:r>
          </a:p>
        </p:txBody>
      </p:sp>
      <p:pic>
        <p:nvPicPr>
          <p:cNvPr id="4" name="图片 3">
            <a:extLst>
              <a:ext uri="{FF2B5EF4-FFF2-40B4-BE49-F238E27FC236}">
                <a16:creationId xmlns:a16="http://schemas.microsoft.com/office/drawing/2014/main" id="{58FAA202-0A8C-48A2-A8AF-CD6DF98BFDA2}"/>
              </a:ext>
            </a:extLst>
          </p:cNvPr>
          <p:cNvPicPr>
            <a:picLocks noChangeAspect="1"/>
          </p:cNvPicPr>
          <p:nvPr/>
        </p:nvPicPr>
        <p:blipFill>
          <a:blip r:embed="rId2"/>
          <a:stretch>
            <a:fillRect/>
          </a:stretch>
        </p:blipFill>
        <p:spPr>
          <a:xfrm>
            <a:off x="4330192" y="1317812"/>
            <a:ext cx="3531616" cy="54864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7616</TotalTime>
  <Words>763</Words>
  <Application>Microsoft Office PowerPoint</Application>
  <PresentationFormat>宽屏</PresentationFormat>
  <Paragraphs>63</Paragraphs>
  <Slides>11</Slides>
  <Notes>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等线</vt:lpstr>
      <vt:lpstr>黑体</vt:lpstr>
      <vt:lpstr>华康俪金黑W8(P)</vt:lpstr>
      <vt:lpstr>宋体</vt:lpstr>
      <vt:lpstr>Arial</vt:lpstr>
      <vt:lpstr>Bahnschrift Condensed</vt:lpstr>
      <vt:lpstr>Gill Sans Ultra Bold</vt:lpstr>
      <vt:lpstr>Times New Roman</vt:lpstr>
      <vt:lpstr>Wingdings</vt:lpstr>
      <vt:lpstr>Office 主题​​</vt:lpstr>
      <vt:lpstr>PowerPoint 演示文稿</vt:lpstr>
      <vt:lpstr>PowerPoint 演示文稿</vt:lpstr>
      <vt:lpstr>Introduction</vt:lpstr>
      <vt:lpstr>Method</vt:lpstr>
      <vt:lpstr>Method</vt:lpstr>
      <vt:lpstr>Method</vt:lpstr>
      <vt:lpstr>Method</vt:lpstr>
      <vt:lpstr>Experiments</vt:lpstr>
      <vt:lpstr>Experiments</vt:lpstr>
      <vt:lpstr>Summary</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刘 思进</cp:lastModifiedBy>
  <cp:revision>1458</cp:revision>
  <dcterms:created xsi:type="dcterms:W3CDTF">2017-04-22T07:59:00Z</dcterms:created>
  <dcterms:modified xsi:type="dcterms:W3CDTF">2021-02-28T04:45:45Z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